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60" r:id="rId3"/>
    <p:sldId id="262" r:id="rId4"/>
    <p:sldId id="263" r:id="rId5"/>
    <p:sldId id="277" r:id="rId6"/>
    <p:sldId id="278" r:id="rId7"/>
    <p:sldId id="272" r:id="rId8"/>
    <p:sldId id="261" r:id="rId9"/>
    <p:sldId id="280" r:id="rId10"/>
    <p:sldId id="27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DE15AE0-6F91-4FA4-AA0A-E378FB1666BA}">
          <p14:sldIdLst>
            <p14:sldId id="274"/>
            <p14:sldId id="260"/>
            <p14:sldId id="262"/>
            <p14:sldId id="263"/>
            <p14:sldId id="277"/>
            <p14:sldId id="278"/>
            <p14:sldId id="272"/>
          </p14:sldIdLst>
        </p14:section>
        <p14:section name="Раздел без заголовка" id="{6EE3542F-FD5D-4ABB-B873-8DEAAB9274A5}">
          <p14:sldIdLst>
            <p14:sldId id="261"/>
            <p14:sldId id="280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70E1-D083-4242-80D9-971EB29E9A12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E5DBB86-FE23-415B-B45E-AD763F166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70E1-D083-4242-80D9-971EB29E9A12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BB86-FE23-415B-B45E-AD763F166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70E1-D083-4242-80D9-971EB29E9A12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BB86-FE23-415B-B45E-AD763F166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70E1-D083-4242-80D9-971EB29E9A12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E5DBB86-FE23-415B-B45E-AD763F166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70E1-D083-4242-80D9-971EB29E9A12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BB86-FE23-415B-B45E-AD763F166A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70E1-D083-4242-80D9-971EB29E9A12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BB86-FE23-415B-B45E-AD763F166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70E1-D083-4242-80D9-971EB29E9A12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E5DBB86-FE23-415B-B45E-AD763F166A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70E1-D083-4242-80D9-971EB29E9A12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BB86-FE23-415B-B45E-AD763F166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70E1-D083-4242-80D9-971EB29E9A12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BB86-FE23-415B-B45E-AD763F166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70E1-D083-4242-80D9-971EB29E9A12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BB86-FE23-415B-B45E-AD763F166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70E1-D083-4242-80D9-971EB29E9A12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BB86-FE23-415B-B45E-AD763F166A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B470E1-D083-4242-80D9-971EB29E9A12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E5DBB86-FE23-415B-B45E-AD763F166A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hyperlink" Target="&#1044;&#1080;&#1076;&#1072;&#1082;&#1090;&#1080;&#1095;&#1077;&#1089;&#1082;&#1080;&#1081;%20&#1084;&#1072;&#1090;&#1077;&#1088;&#1080;&#1072;&#1083;.xl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872208"/>
          </a:xfrm>
        </p:spPr>
        <p:txBody>
          <a:bodyPr>
            <a:normAutofit/>
          </a:bodyPr>
          <a:lstStyle/>
          <a:p>
            <a:r>
              <a:rPr lang="ru-RU" sz="4000" i="1" dirty="0" smtClean="0"/>
              <a:t>С детства дружбой дорожить учат в школе…</a:t>
            </a:r>
            <a:endParaRPr lang="ru-RU" sz="400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54162"/>
            <a:ext cx="4896544" cy="5303837"/>
          </a:xfrm>
        </p:spPr>
      </p:pic>
    </p:spTree>
    <p:extLst>
      <p:ext uri="{BB962C8B-B14F-4D97-AF65-F5344CB8AC3E}">
        <p14:creationId xmlns:p14="http://schemas.microsoft.com/office/powerpoint/2010/main" val="1158350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132040"/>
          </a:xfrm>
        </p:spPr>
        <p:txBody>
          <a:bodyPr>
            <a:normAutofit/>
          </a:bodyPr>
          <a:lstStyle/>
          <a:p>
            <a:r>
              <a:rPr lang="ru-RU" sz="6600" dirty="0" smtClean="0"/>
              <a:t>             </a:t>
            </a:r>
            <a:r>
              <a:rPr lang="ru-RU" sz="5400" dirty="0" smtClean="0"/>
              <a:t>Ребята ,                            давайте жить   дружно!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320727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113" y="0"/>
            <a:ext cx="5689600" cy="1441450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663300"/>
                </a:solidFill>
              </a:rPr>
              <a:t/>
            </a:r>
            <a:br>
              <a:rPr lang="ru-RU" sz="4000" b="1" i="1" dirty="0">
                <a:solidFill>
                  <a:srgbClr val="663300"/>
                </a:solidFill>
              </a:rPr>
            </a:br>
            <a:endParaRPr lang="ru-RU" sz="6600" b="1" i="1" dirty="0">
              <a:solidFill>
                <a:srgbClr val="6633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8991" y="333375"/>
            <a:ext cx="5357851" cy="65246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3600" b="1" dirty="0">
                <a:solidFill>
                  <a:srgbClr val="CC3300"/>
                </a:solidFill>
                <a:latin typeface="Garamond" pitchFamily="18" charset="0"/>
              </a:rPr>
              <a:t>– </a:t>
            </a:r>
            <a:r>
              <a:rPr lang="ru-RU" sz="5200" b="1" dirty="0">
                <a:solidFill>
                  <a:srgbClr val="CC3300"/>
                </a:solidFill>
                <a:latin typeface="Garamond" pitchFamily="18" charset="0"/>
              </a:rPr>
              <a:t>близкие отношения основанные на взаимном доверии,    привязанности, общности интересов».</a:t>
            </a: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3167062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Дружба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WordArt 3"/>
          <p:cNvSpPr>
            <a:spLocks noChangeArrowheads="1" noChangeShapeType="1" noTextEdit="1"/>
          </p:cNvSpPr>
          <p:nvPr/>
        </p:nvSpPr>
        <p:spPr bwMode="auto">
          <a:xfrm>
            <a:off x="285720" y="2143116"/>
            <a:ext cx="8566150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Какие пословицы о дружбе вы знаете?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285852" y="4286256"/>
            <a:ext cx="47863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i="1" dirty="0">
                <a:hlinkClick r:id="rId2" action="ppaction://hlinkfile"/>
              </a:rPr>
              <a:t>Объясни пословицу</a:t>
            </a:r>
            <a:endParaRPr lang="ru-RU" sz="1200" b="1" i="1" dirty="0"/>
          </a:p>
        </p:txBody>
      </p:sp>
      <p:pic>
        <p:nvPicPr>
          <p:cNvPr id="5" name="Рисунок 4" descr="F:\CLIPART8\J0343363.WM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28604"/>
            <a:ext cx="2071702" cy="172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CLIPART8\J0343361.WM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214818"/>
            <a:ext cx="264320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CLIPART8\J0343329.WM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143380"/>
            <a:ext cx="257176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CLIPART8\J0343397.WM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285728"/>
            <a:ext cx="207170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5784" y="1357298"/>
            <a:ext cx="75009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Нет друга – ищи, а нашёл- …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642974" y="2143116"/>
            <a:ext cx="75724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Друзья познаются в …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928726" y="4500570"/>
            <a:ext cx="81439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имей сто рублей, а …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428660" y="2928934"/>
            <a:ext cx="63579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Старый друг лучше…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214290"/>
            <a:ext cx="77153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Закончи пословицу: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357222" y="3786189"/>
            <a:ext cx="721523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Человек без друзей, что …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286388"/>
            <a:ext cx="65008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Дружба не гриб, в лесу…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8611036" cy="639762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«Кто с кем дружит?»</a:t>
            </a:r>
            <a:endParaRPr lang="ru-RU" sz="48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29581"/>
            <a:ext cx="4645025" cy="4219699"/>
          </a:xfrm>
        </p:spPr>
      </p:pic>
      <p:pic>
        <p:nvPicPr>
          <p:cNvPr id="2" name="Объект 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29581"/>
            <a:ext cx="4139952" cy="4363715"/>
          </a:xfrm>
        </p:spPr>
      </p:pic>
    </p:spTree>
    <p:extLst>
      <p:ext uri="{BB962C8B-B14F-4D97-AF65-F5344CB8AC3E}">
        <p14:creationId xmlns:p14="http://schemas.microsoft.com/office/powerpoint/2010/main" val="3774426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116632"/>
            <a:ext cx="8395012" cy="1189880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«Кто с кем дружит?»</a:t>
            </a:r>
            <a:endParaRPr lang="ru-RU" sz="44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316037"/>
            <a:ext cx="4320480" cy="542533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316036"/>
            <a:ext cx="4292241" cy="5425331"/>
          </a:xfrm>
        </p:spPr>
      </p:pic>
    </p:spTree>
    <p:extLst>
      <p:ext uri="{BB962C8B-B14F-4D97-AF65-F5344CB8AC3E}">
        <p14:creationId xmlns:p14="http://schemas.microsoft.com/office/powerpoint/2010/main" val="997244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785794"/>
            <a:ext cx="8280400" cy="5592784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sz="2800" dirty="0"/>
          </a:p>
          <a:p>
            <a:pPr>
              <a:buNone/>
            </a:pPr>
            <a:r>
              <a:rPr lang="ru-RU" b="1" dirty="0" smtClean="0"/>
              <a:t>1. Один за всех и все за одного.</a:t>
            </a:r>
          </a:p>
          <a:p>
            <a:pPr>
              <a:buNone/>
            </a:pPr>
            <a:r>
              <a:rPr lang="ru-RU" b="1" dirty="0" smtClean="0"/>
              <a:t>2. Уважайте друг друга и помогайте друг другу.</a:t>
            </a:r>
          </a:p>
          <a:p>
            <a:pPr>
              <a:buNone/>
            </a:pPr>
            <a:r>
              <a:rPr lang="ru-RU" b="1" dirty="0" smtClean="0"/>
              <a:t>3. Радуйтесь вместе с друзьями.</a:t>
            </a:r>
          </a:p>
          <a:p>
            <a:pPr>
              <a:buNone/>
            </a:pPr>
            <a:r>
              <a:rPr lang="ru-RU" b="1" dirty="0" smtClean="0"/>
              <a:t>4. Не обижайте друзей и всех, кто вас окружает.</a:t>
            </a:r>
          </a:p>
          <a:p>
            <a:pPr>
              <a:buNone/>
            </a:pPr>
            <a:r>
              <a:rPr lang="ru-RU" b="1" dirty="0" smtClean="0"/>
              <a:t>5. Не оставляйте друзей в беде, не подводите их, не предавайте, не обманывайте, не нарушайте своих обещаний.</a:t>
            </a:r>
          </a:p>
          <a:p>
            <a:pPr>
              <a:buNone/>
            </a:pPr>
            <a:r>
              <a:rPr lang="ru-RU" b="1" dirty="0" smtClean="0"/>
              <a:t>6. Берегите друзей, ведь друга потерять </a:t>
            </a:r>
          </a:p>
          <a:p>
            <a:pPr>
              <a:buNone/>
            </a:pPr>
            <a:r>
              <a:rPr lang="ru-RU" b="1" dirty="0" smtClean="0"/>
              <a:t>легко. Старый друг лучше новых двух.</a:t>
            </a:r>
          </a:p>
          <a:p>
            <a:pPr>
              <a:buNone/>
            </a:pPr>
            <a:endParaRPr lang="ru-RU" sz="2800" dirty="0"/>
          </a:p>
        </p:txBody>
      </p:sp>
      <p:sp>
        <p:nvSpPr>
          <p:cNvPr id="52228" name="WordArt 4"/>
          <p:cNvSpPr>
            <a:spLocks noChangeArrowheads="1" noChangeShapeType="1" noTextEdit="1"/>
          </p:cNvSpPr>
          <p:nvPr/>
        </p:nvSpPr>
        <p:spPr bwMode="auto">
          <a:xfrm>
            <a:off x="1857356" y="214290"/>
            <a:ext cx="4786346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Основные законы дружбы:</a:t>
            </a:r>
            <a:endParaRPr lang="ru-RU" b="1" i="1" kern="10" dirty="0">
              <a:ln w="9525">
                <a:noFill/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357158" y="642918"/>
            <a:ext cx="79216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Garamond" pitchFamily="18" charset="0"/>
              </a:rPr>
              <a:t>Ребята, оцените себя! В каждом утверждении вместо слов </a:t>
            </a:r>
            <a:r>
              <a:rPr lang="ru-RU" sz="2400" b="1" dirty="0">
                <a:solidFill>
                  <a:srgbClr val="FF3300"/>
                </a:solidFill>
                <a:latin typeface="Garamond" pitchFamily="18" charset="0"/>
              </a:rPr>
              <a:t>НАСТОЯЩИЙ ДРУГ</a:t>
            </a:r>
            <a:r>
              <a:rPr lang="ru-RU" sz="2400" b="1" dirty="0">
                <a:latin typeface="Garamond" pitchFamily="18" charset="0"/>
              </a:rPr>
              <a:t> поставьте короткое слово </a:t>
            </a:r>
            <a:r>
              <a:rPr lang="ru-RU" sz="2400" b="1" dirty="0">
                <a:solidFill>
                  <a:srgbClr val="FF3300"/>
                </a:solidFill>
                <a:latin typeface="Garamond" pitchFamily="18" charset="0"/>
              </a:rPr>
              <a:t>Я</a:t>
            </a:r>
            <a:r>
              <a:rPr lang="ru-RU" sz="2400" b="1" dirty="0">
                <a:latin typeface="Garamond" pitchFamily="18" charset="0"/>
              </a:rPr>
              <a:t>. Ну как, получается? Прочитайте нам …</a:t>
            </a: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428596" y="2071687"/>
            <a:ext cx="835183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3300"/>
                </a:solidFill>
              </a:rPr>
              <a:t>Настоящий друг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rgbClr val="FF3300"/>
                </a:solidFill>
              </a:rPr>
              <a:t>–</a:t>
            </a:r>
            <a:r>
              <a:rPr lang="ru-RU" sz="2000" b="1" dirty="0"/>
              <a:t>  </a:t>
            </a:r>
            <a:r>
              <a:rPr lang="ru-RU" sz="2000" b="1" dirty="0">
                <a:solidFill>
                  <a:schemeClr val="accent2"/>
                </a:solidFill>
              </a:rPr>
              <a:t>это тот, кто никогда не обманывает своего друга.</a:t>
            </a:r>
          </a:p>
          <a:p>
            <a:endParaRPr lang="ru-RU" sz="2000" b="1" dirty="0">
              <a:solidFill>
                <a:schemeClr val="accent2"/>
              </a:solidFill>
            </a:endParaRPr>
          </a:p>
          <a:p>
            <a:r>
              <a:rPr lang="ru-RU" sz="2000" b="1" dirty="0"/>
              <a:t> </a:t>
            </a:r>
            <a:r>
              <a:rPr lang="ru-RU" sz="2000" b="1" dirty="0">
                <a:solidFill>
                  <a:srgbClr val="FF3300"/>
                </a:solidFill>
              </a:rPr>
              <a:t>Настоящий друг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rgbClr val="FF3300"/>
                </a:solidFill>
              </a:rPr>
              <a:t>–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rgbClr val="0070C0"/>
                </a:solidFill>
              </a:rPr>
              <a:t>это тот, кто не пожалеет поделиться  со своим другом всем, что сам имеет.</a:t>
            </a:r>
          </a:p>
          <a:p>
            <a:endParaRPr lang="ru-RU" sz="2000" b="1" dirty="0">
              <a:solidFill>
                <a:schemeClr val="hlink"/>
              </a:solidFill>
            </a:endParaRPr>
          </a:p>
          <a:p>
            <a:r>
              <a:rPr lang="ru-RU" sz="2000" b="1" dirty="0">
                <a:solidFill>
                  <a:srgbClr val="FF3300"/>
                </a:solidFill>
              </a:rPr>
              <a:t>Настоящий друг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rgbClr val="FF3300"/>
                </a:solidFill>
              </a:rPr>
              <a:t>–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chemeClr val="tx2"/>
                </a:solidFill>
              </a:rPr>
              <a:t>это тот, кто не станет смеяться над бедой или неудачей своего друга.</a:t>
            </a:r>
          </a:p>
          <a:p>
            <a:endParaRPr lang="ru-RU" sz="2000" b="1" dirty="0">
              <a:solidFill>
                <a:schemeClr val="tx2"/>
              </a:solidFill>
            </a:endParaRPr>
          </a:p>
          <a:p>
            <a:r>
              <a:rPr lang="ru-RU" sz="2000" b="1" dirty="0">
                <a:solidFill>
                  <a:srgbClr val="FF3300"/>
                </a:solidFill>
              </a:rPr>
              <a:t>Настоящий друг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rgbClr val="FF3300"/>
                </a:solidFill>
              </a:rPr>
              <a:t>–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rgbClr val="0070C0"/>
                </a:solidFill>
              </a:rPr>
              <a:t>это тот, с кем всегда интересно и никогда не скучно.</a:t>
            </a:r>
          </a:p>
          <a:p>
            <a:endParaRPr lang="ru-RU" sz="2000" b="1" dirty="0">
              <a:solidFill>
                <a:schemeClr val="hlink"/>
              </a:solidFill>
            </a:endParaRPr>
          </a:p>
          <a:p>
            <a:r>
              <a:rPr lang="ru-RU" sz="2000" b="1" dirty="0">
                <a:solidFill>
                  <a:srgbClr val="FF3300"/>
                </a:solidFill>
              </a:rPr>
              <a:t>Настоящий друг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rgbClr val="FF3300"/>
                </a:solidFill>
              </a:rPr>
              <a:t>–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chemeClr val="accent2"/>
                </a:solidFill>
              </a:rPr>
              <a:t>это тот, кто постарается защитить от </a:t>
            </a:r>
            <a:r>
              <a:rPr lang="ru-RU" sz="2400" b="1" dirty="0">
                <a:solidFill>
                  <a:schemeClr val="accent2"/>
                </a:solidFill>
              </a:rPr>
              <a:t>обидчика.</a:t>
            </a:r>
            <a:r>
              <a:rPr lang="ru-RU" sz="2400" b="1" dirty="0"/>
              <a:t> 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0173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88641"/>
            <a:ext cx="9144000" cy="5891484"/>
          </a:xfrm>
        </p:spPr>
      </p:pic>
    </p:spTree>
    <p:extLst>
      <p:ext uri="{BB962C8B-B14F-4D97-AF65-F5344CB8AC3E}">
        <p14:creationId xmlns:p14="http://schemas.microsoft.com/office/powerpoint/2010/main" val="160592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357</TotalTime>
  <Words>273</Words>
  <Application>Microsoft Office PowerPoint</Application>
  <PresentationFormat>Экран (4:3)</PresentationFormat>
  <Paragraphs>35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Franklin Gothic Book</vt:lpstr>
      <vt:lpstr>Franklin Gothic Medium</vt:lpstr>
      <vt:lpstr>Garamond</vt:lpstr>
      <vt:lpstr>Impact</vt:lpstr>
      <vt:lpstr>Wingdings</vt:lpstr>
      <vt:lpstr>Wingdings 2</vt:lpstr>
      <vt:lpstr>Трек</vt:lpstr>
      <vt:lpstr>С детства дружбой дорожить учат в школе…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Ребята ,                            давайте жить   дружно!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52</cp:revision>
  <dcterms:created xsi:type="dcterms:W3CDTF">2009-01-11T07:29:29Z</dcterms:created>
  <dcterms:modified xsi:type="dcterms:W3CDTF">2016-04-21T08:23:50Z</dcterms:modified>
</cp:coreProperties>
</file>